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1"/>
  </p:notesMasterIdLst>
  <p:handoutMasterIdLst>
    <p:handoutMasterId r:id="rId42"/>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597" r:id="rId34"/>
    <p:sldId id="610" r:id="rId35"/>
    <p:sldId id="578" r:id="rId36"/>
    <p:sldId id="609" r:id="rId37"/>
    <p:sldId id="611" r:id="rId38"/>
    <p:sldId id="585" r:id="rId39"/>
    <p:sldId id="608" r:id="rId40"/>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5512" autoAdjust="0"/>
  </p:normalViewPr>
  <p:slideViewPr>
    <p:cSldViewPr>
      <p:cViewPr varScale="1">
        <p:scale>
          <a:sx n="107" d="100"/>
          <a:sy n="107" d="100"/>
        </p:scale>
        <p:origin x="1494" y="114"/>
      </p:cViewPr>
      <p:guideLst>
        <p:guide orient="horz" pos="2160"/>
        <p:guide pos="2880"/>
      </p:guideLst>
    </p:cSldViewPr>
  </p:slideViewPr>
  <p:outlineViewPr>
    <p:cViewPr>
      <p:scale>
        <a:sx n="33" d="100"/>
        <a:sy n="33" d="100"/>
      </p:scale>
      <p:origin x="0" y="-149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414277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37</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r>
              <a:rPr lang="fr-FR" noProof="0" dirty="0" smtClean="0">
                <a:latin typeface="Arial" panose="020B0604020202020204" pitchFamily="34" charset="0"/>
                <a:cs typeface="Arial" panose="020B0604020202020204" pitchFamily="34" charset="0"/>
              </a:rPr>
              <a:t>Assemblage Automatique de Composants guidé par un DSML</a:t>
            </a:r>
            <a:endParaRPr lang="fr-FR" sz="3200" noProof="0" dirty="0" smtClean="0">
              <a:latin typeface="Arial" panose="020B0604020202020204" pitchFamily="34" charset="0"/>
              <a:cs typeface="Arial" panose="020B0604020202020204" pitchFamily="34" charset="0"/>
            </a:endParaRPr>
          </a:p>
          <a:p>
            <a:pPr algn="ctr" eaLnBrk="1" hangingPunct="1">
              <a:buFont typeface="Wingdings" charset="0"/>
              <a:buNone/>
            </a:pPr>
            <a:endParaRPr lang="fr-FR" sz="32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r>
              <a:rPr lang="fr-FR" sz="1800" noProof="0" dirty="0" err="1" smtClean="0">
                <a:latin typeface="Arial" charset="0"/>
              </a:rPr>
              <a:t>Abdelmounaim</a:t>
            </a:r>
            <a:r>
              <a:rPr lang="fr-FR" sz="1800" noProof="0" dirty="0" smtClean="0">
                <a:latin typeface="Arial" charset="0"/>
              </a:rPr>
              <a:t> DEBIECHE</a:t>
            </a:r>
          </a:p>
          <a:p>
            <a:pPr algn="ctr" eaLnBrk="1" hangingPunct="1">
              <a:buFont typeface="Wingdings" charset="0"/>
              <a:buNone/>
            </a:pPr>
            <a:r>
              <a:rPr lang="fr-FR" sz="1800" noProof="0" dirty="0" smtClean="0">
                <a:latin typeface="Arial" charset="0"/>
              </a:rPr>
              <a:t>09 Septembre 2016 </a:t>
            </a:r>
          </a:p>
          <a:p>
            <a:pPr algn="ctr" eaLnBrk="1" hangingPunct="1">
              <a:buFont typeface="Wingdings" charset="0"/>
              <a:buNone/>
            </a:pPr>
            <a:r>
              <a:rPr lang="fr-FR" sz="1800" noProof="0" dirty="0" smtClean="0">
                <a:latin typeface="Arial" charset="0"/>
              </a:rPr>
              <a:t>Université de Namur</a:t>
            </a:r>
            <a:endParaRPr lang="fr-FR"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 : Object  </a:t>
            </a:r>
            <a:br>
              <a:rPr lang="fr-FR" noProof="0" dirty="0" smtClean="0"/>
            </a:b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Service Management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Application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Business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a:t>
            </a:r>
            <a:r>
              <a:rPr lang="fr-FR" noProof="0" dirty="0" err="1" smtClean="0"/>
              <a:t>IoT</a:t>
            </a:r>
            <a:r>
              <a:rPr lang="fr-FR" noProof="0" dirty="0" smtClean="0"/>
              <a:t> </a:t>
            </a:r>
            <a:r>
              <a:rPr lang="fr-FR" noProof="0" dirty="0" err="1" smtClean="0"/>
              <a:t>Layers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fr-FR" noProof="0" dirty="0" smtClean="0"/>
              <a:t>Exemple</a:t>
            </a:r>
            <a:endParaRPr lang="fr-FR" noProof="0"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Projet GERAS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FR" noProof="0" dirty="0" smtClean="0"/>
              <a:t>PROBLEMATIQUES EN </a:t>
            </a:r>
            <a:r>
              <a:rPr lang="fr-FR" noProof="0" dirty="0" err="1" smtClean="0"/>
              <a:t>IoT</a:t>
            </a:r>
            <a:endParaRPr lang="fr-FR" noProof="0"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Complexité</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Vieillissement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Adapter au contexte</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FR" noProof="0" dirty="0" smtClean="0"/>
              <a:t>PROPOSITION</a:t>
            </a:r>
            <a:endParaRPr lang="fr-FR" noProof="0"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FR" noProof="0" dirty="0" smtClean="0"/>
              <a:t>Architecture</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FR" noProof="0" dirty="0" smtClean="0"/>
              <a:t>Scénario de Téléphone</a:t>
            </a:r>
            <a:endParaRPr lang="fr-FR" noProof="0"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FR" noProof="0" dirty="0" smtClean="0"/>
              <a:t>DSL : Déclarer des objets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FR" dirty="0"/>
              <a:t>DSL : Relier des objets</a:t>
            </a:r>
            <a:endParaRPr lang="fr-FR" dirty="0"/>
          </a:p>
        </p:txBody>
      </p:sp>
      <p:sp>
        <p:nvSpPr>
          <p:cNvPr id="3" name="Espace réservé du contenu 2"/>
          <p:cNvSpPr>
            <a:spLocks noGrp="1"/>
          </p:cNvSpPr>
          <p:nvPr>
            <p:ph idx="1"/>
          </p:nvPr>
        </p:nvSpPr>
        <p:spPr>
          <a:xfrm>
            <a:off x="266565" y="1988840"/>
            <a:ext cx="3153307" cy="4176464"/>
          </a:xfrm>
        </p:spPr>
        <p:txBody>
          <a:bodyPr/>
          <a:lstStyle/>
          <a:p>
            <a:r>
              <a:rPr lang="fr-FR" sz="1050" b="1" noProof="0" dirty="0" smtClean="0">
                <a:solidFill>
                  <a:schemeClr val="tx1"/>
                </a:solidFill>
                <a:latin typeface="Courier New" panose="02070309020205020404" pitchFamily="49" charset="0"/>
                <a:cs typeface="Courier New" panose="02070309020205020404" pitchFamily="49" charset="0"/>
              </a:rPr>
              <a:t>configuration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MyHome</a:t>
            </a:r>
            <a:r>
              <a:rPr lang="fr-FR" sz="1050" b="1"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 Central</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 Phone</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AlertDB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b="1" noProof="0" dirty="0" smtClean="0">
                <a:solidFill>
                  <a:schemeClr val="tx1"/>
                </a:solidFill>
                <a:latin typeface="Courier New" panose="02070309020205020404" pitchFamily="49" charset="0"/>
                <a:cs typeface="Courier New" panose="02070309020205020404" pitchFamily="49" charset="0"/>
              </a:rPr>
              <a:t>}</a:t>
            </a:r>
            <a:endParaRPr lang="fr-FR" sz="1050" b="1"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
        <p:nvSpPr>
          <p:cNvPr id="5" name="ZoneTexte 4"/>
          <p:cNvSpPr txBox="1"/>
          <p:nvPr/>
        </p:nvSpPr>
        <p:spPr>
          <a:xfrm>
            <a:off x="3707904" y="2204864"/>
            <a:ext cx="4176464" cy="1323439"/>
          </a:xfrm>
          <a:prstGeom prst="rect">
            <a:avLst/>
          </a:prstGeom>
          <a:noFill/>
        </p:spPr>
        <p:txBody>
          <a:bodyPr wrap="square" rtlCol="0">
            <a:spAutoFit/>
          </a:bodyPr>
          <a:lstStyle/>
          <a:p>
            <a:r>
              <a:rPr lang="fr-FR" dirty="0" smtClean="0"/>
              <a:t>Mettre un schéma indiquant les connections des </a:t>
            </a:r>
            <a:r>
              <a:rPr lang="fr-FR" dirty="0" err="1" smtClean="0"/>
              <a:t>devices</a:t>
            </a:r>
            <a:r>
              <a:rPr lang="fr-FR" dirty="0" smtClean="0"/>
              <a:t> (cf. Poster, image avec interface/</a:t>
            </a:r>
            <a:r>
              <a:rPr lang="fr-FR" dirty="0" err="1" smtClean="0"/>
              <a:t>mapping</a:t>
            </a:r>
            <a:r>
              <a:rPr lang="fr-FR" dirty="0" smtClean="0"/>
              <a:t>/…</a:t>
            </a:r>
            <a:endParaRPr lang="fr-FR" dirty="0"/>
          </a:p>
        </p:txBody>
      </p:sp>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FR" noProof="0" dirty="0" smtClean="0"/>
              <a:t>DSL : Définir des comportements</a:t>
            </a:r>
            <a:endParaRPr lang="fr-FR" sz="4400" noProof="0" dirty="0"/>
          </a:p>
        </p:txBody>
      </p:sp>
      <p:sp>
        <p:nvSpPr>
          <p:cNvPr id="3" name="Espace réservé du contenu 2"/>
          <p:cNvSpPr>
            <a:spLocks noGrp="1"/>
          </p:cNvSpPr>
          <p:nvPr>
            <p:ph idx="1"/>
          </p:nvPr>
        </p:nvSpPr>
        <p:spPr>
          <a:xfrm>
            <a:off x="251520" y="1340768"/>
            <a:ext cx="3744416" cy="5105592"/>
          </a:xfrm>
        </p:spPr>
        <p:txBody>
          <a:bodyPr/>
          <a:lstStyle/>
          <a:p>
            <a:r>
              <a:rPr lang="fr-FR" sz="1050" noProof="0" dirty="0" smtClean="0"/>
              <a:t> </a:t>
            </a:r>
            <a:endParaRPr lang="fr-FR" sz="1050" b="1"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WaitBeforeBlink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ipPhone.ring</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BlinkAndWait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(120))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PickedUpQuick</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ipPhone.pickedUp</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LightBulb.off</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NotPickedUpAfterBlinking</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db.declareIncident</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predefinedAlert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bodydetector.detect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(60)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FR" noProof="0" dirty="0" smtClean="0"/>
              <a:t>SOLUTIONS EXISTANTES</a:t>
            </a:r>
            <a:endParaRPr lang="fr-FR" noProof="0"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FR" sz="3600" noProof="0" dirty="0" smtClean="0"/>
              <a:t>Démographie des personnes vieillissantes</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ThingML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1015663"/>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à C, Java et JavaScript.</a:t>
            </a:r>
          </a:p>
          <a:p>
            <a:endParaRPr lang="fr-BE" dirty="0"/>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6294520"/>
            <a:ext cx="3249412" cy="276999"/>
          </a:xfrm>
          <a:prstGeom prst="rect">
            <a:avLst/>
          </a:prstGeom>
          <a:noFill/>
        </p:spPr>
        <p:txBody>
          <a:bodyPr wrap="square" rtlCol="0">
            <a:spAutoFit/>
          </a:bodyPr>
          <a:lstStyle/>
          <a:p>
            <a:r>
              <a:rPr lang="fr-BE" sz="1200" b="1" i="1" dirty="0">
                <a:latin typeface="Courier" pitchFamily="49" charset="0"/>
              </a:rPr>
              <a:t>http://www.thingml.org/</a:t>
            </a:r>
            <a:endParaRPr lang="fr-BE" sz="1200" b="1" i="1" dirty="0">
              <a:latin typeface="Courier" pitchFamily="49" charset="0"/>
            </a:endParaRP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FR" noProof="0" dirty="0" smtClean="0"/>
              <a:t>Comparaison</a:t>
            </a:r>
            <a:endParaRPr lang="fr-FR" noProof="0" dirty="0"/>
          </a:p>
        </p:txBody>
      </p:sp>
      <p:sp>
        <p:nvSpPr>
          <p:cNvPr id="4" name="Espace réservé du contenu 3"/>
          <p:cNvSpPr>
            <a:spLocks noGrp="1"/>
          </p:cNvSpPr>
          <p:nvPr>
            <p:ph idx="1"/>
          </p:nvPr>
        </p:nvSpPr>
        <p:spPr/>
        <p:txBody>
          <a:bodyPr/>
          <a:lstStyle/>
          <a:p>
            <a:pPr marL="514350" indent="-514350">
              <a:buFont typeface="+mj-lt"/>
              <a:buAutoNum type="arabicPeriod"/>
            </a:pPr>
            <a:r>
              <a:rPr lang="fr-FR" noProof="0" dirty="0" smtClean="0">
                <a:solidFill>
                  <a:schemeClr val="tx1"/>
                </a:solidFill>
              </a:rPr>
              <a:t>Donne un moyen de représenter des objets.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Génère du code pour des plateformes spécifiques, qu’il faut étendre si on en veut de nouvelles.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de contexte</a:t>
            </a:r>
            <a:br>
              <a:rPr lang="fr-FR" noProof="0" dirty="0" smtClean="0">
                <a:solidFill>
                  <a:schemeClr val="tx1"/>
                </a:solidFill>
              </a:rPr>
            </a:br>
            <a:r>
              <a:rPr lang="fr-FR" noProof="0" dirty="0" smtClean="0">
                <a:solidFill>
                  <a:schemeClr val="tx1"/>
                </a:solidFill>
              </a:rPr>
              <a:t>(ou alors, de manière intégrée dans le comportement)</a:t>
            </a:r>
            <a:endParaRPr lang="fr-FR" noProof="0" dirty="0" smtClean="0">
              <a:solidFill>
                <a:schemeClr val="tx1"/>
              </a:solidFill>
            </a:endParaRP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noProof="0" dirty="0" err="1" smtClean="0"/>
              <a:t>SmartThings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6065113" y="6191190"/>
            <a:ext cx="3240360" cy="276999"/>
          </a:xfrm>
          <a:prstGeom prst="rect">
            <a:avLst/>
          </a:prstGeom>
          <a:noFill/>
        </p:spPr>
        <p:txBody>
          <a:bodyPr wrap="square" rtlCol="0">
            <a:spAutoFit/>
          </a:bodyPr>
          <a:lstStyle/>
          <a:p>
            <a:r>
              <a:rPr lang="fr-FR" sz="1200" b="1" i="1" dirty="0" smtClean="0">
                <a:latin typeface="Courier" pitchFamily="49" charset="0"/>
              </a:rPr>
              <a:t>https://smartthings</a:t>
            </a:r>
            <a:r>
              <a:rPr lang="fr-FR" sz="1200" i="1" dirty="0" smtClean="0">
                <a:latin typeface="Courier" pitchFamily="49" charset="0"/>
              </a:rPr>
              <a:t>.com</a:t>
            </a:r>
            <a:r>
              <a:rPr lang="fr-FR" sz="1200" i="1" dirty="0">
                <a:latin typeface="Courier" pitchFamily="49" charset="0"/>
              </a:rPr>
              <a:t>/</a:t>
            </a:r>
            <a:endParaRPr lang="fr-BE" sz="1200" dirty="0">
              <a:latin typeface="Courier" pitchFamily="49" charset="0"/>
            </a:endParaRP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SmartThing</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03" y="1700808"/>
            <a:ext cx="7106253" cy="4104456"/>
          </a:xfrm>
          <a:prstGeom prst="rect">
            <a:avLst/>
          </a:prstGeom>
        </p:spPr>
      </p:pic>
      <p:sp>
        <p:nvSpPr>
          <p:cNvPr id="7" name="ZoneTexte 6"/>
          <p:cNvSpPr txBox="1"/>
          <p:nvPr/>
        </p:nvSpPr>
        <p:spPr>
          <a:xfrm>
            <a:off x="6732240" y="6262985"/>
            <a:ext cx="2795360" cy="461665"/>
          </a:xfrm>
          <a:prstGeom prst="rect">
            <a:avLst/>
          </a:prstGeom>
          <a:noFill/>
        </p:spPr>
        <p:txBody>
          <a:bodyPr wrap="square" rtlCol="0">
            <a:spAutoFit/>
          </a:bodyPr>
          <a:lstStyle/>
          <a:p>
            <a:r>
              <a:rPr lang="fr-FR" sz="1200" b="1" i="1" dirty="0">
                <a:latin typeface="Courier" pitchFamily="49" charset="0"/>
              </a:rPr>
              <a:t>https://smartthings</a:t>
            </a:r>
            <a:r>
              <a:rPr lang="fr-FR" sz="1200" i="1" dirty="0">
                <a:latin typeface="Courier" pitchFamily="49" charset="0"/>
              </a:rPr>
              <a:t>.com/</a:t>
            </a:r>
            <a:endParaRPr lang="fr-BE" sz="1200" dirty="0">
              <a:latin typeface="Courier" pitchFamily="49" charset="0"/>
            </a:endParaRPr>
          </a:p>
          <a:p>
            <a:endParaRPr lang="fr-BE" sz="1200" b="1" i="1" dirty="0">
              <a:latin typeface="Courier" pitchFamily="49" charset="0"/>
            </a:endParaRPr>
          </a:p>
        </p:txBody>
      </p:sp>
    </p:spTree>
    <p:extLst>
      <p:ext uri="{BB962C8B-B14F-4D97-AF65-F5344CB8AC3E}">
        <p14:creationId xmlns:p14="http://schemas.microsoft.com/office/powerpoint/2010/main" val="2141146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Donne un moyen de représenter des objets</a:t>
            </a:r>
            <a:br>
              <a:rPr lang="fr-FR" noProof="0" dirty="0" smtClean="0">
                <a:solidFill>
                  <a:schemeClr val="tx1"/>
                </a:solidFill>
              </a:rPr>
            </a:br>
            <a:r>
              <a:rPr lang="fr-FR" noProof="0" dirty="0" smtClean="0">
                <a:solidFill>
                  <a:schemeClr val="tx1"/>
                </a:solidFill>
              </a:rPr>
              <a:t>(sur des </a:t>
            </a:r>
            <a:r>
              <a:rPr lang="fr-FR" noProof="0" dirty="0" err="1" smtClean="0">
                <a:solidFill>
                  <a:schemeClr val="tx1"/>
                </a:solidFill>
              </a:rPr>
              <a:t>devices</a:t>
            </a:r>
            <a:r>
              <a:rPr lang="fr-FR" noProof="0" dirty="0" smtClean="0">
                <a:solidFill>
                  <a:schemeClr val="tx1"/>
                </a:solidFill>
              </a:rPr>
              <a:t> réels, ou à travers un simulateur).</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Dédié au produit Samsung d’une manière générale, mais possibilité d’intégrer d’autres </a:t>
            </a:r>
            <a:r>
              <a:rPr lang="fr-FR" noProof="0" dirty="0" err="1" smtClean="0">
                <a:solidFill>
                  <a:schemeClr val="tx1"/>
                </a:solidFill>
              </a:rPr>
              <a:t>devices</a:t>
            </a:r>
            <a:r>
              <a:rPr lang="fr-FR" noProof="0" dirty="0" smtClean="0">
                <a:solidFill>
                  <a:schemeClr val="tx1"/>
                </a:solidFill>
              </a:rPr>
              <a:t> à travers une API</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nativement le contexte, mais pris en compte dans la logique métier</a:t>
            </a:r>
            <a:br>
              <a:rPr lang="fr-FR" noProof="0" dirty="0" smtClean="0">
                <a:solidFill>
                  <a:schemeClr val="tx1"/>
                </a:solidFill>
              </a:rPr>
            </a:br>
            <a:endParaRPr lang="fr-FR" noProof="0"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HBMS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dirty="0" smtClean="0"/>
              <a:t>HBMS - Human Behavior Monitoring and Support </a:t>
            </a:r>
            <a:r>
              <a:rPr lang="fr-BE" dirty="0" smtClean="0"/>
              <a:t>est un projet de recherche qui vise à fournir aux personnes âgées un </a:t>
            </a:r>
            <a:r>
              <a:rPr lang="fr-BE" b="1" dirty="0" smtClean="0"/>
              <a:t>aide mémoire </a:t>
            </a:r>
            <a:r>
              <a:rPr lang="fr-BE" dirty="0" smtClean="0"/>
              <a:t>pour conserver leur autonomie le plus longtemps possible.</a:t>
            </a:r>
          </a:p>
          <a:p>
            <a:endParaRPr lang="en-US" dirty="0" smtClean="0"/>
          </a:p>
          <a:p>
            <a:r>
              <a:rPr lang="en-US" dirty="0" smtClean="0"/>
              <a:t>-</a:t>
            </a:r>
            <a:r>
              <a:rPr lang="fr-BE" dirty="0" smtClean="0"/>
              <a:t>Surveiller une personne exerçant des activités.</a:t>
            </a:r>
            <a:endParaRPr lang="en-US" dirty="0" smtClean="0"/>
          </a:p>
          <a:p>
            <a:endParaRPr lang="en-US" dirty="0" smtClean="0"/>
          </a:p>
          <a:p>
            <a:r>
              <a:rPr lang="en-US" dirty="0" smtClean="0"/>
              <a:t>-</a:t>
            </a:r>
            <a:r>
              <a:rPr lang="fr-BE" dirty="0" smtClean="0"/>
              <a:t>Abstraire, agréger et  intégrer le comportement observé dans un modèle cognitif humain individuel</a:t>
            </a:r>
            <a:r>
              <a:rPr lang="en-US" dirty="0" smtClean="0"/>
              <a:t>.</a:t>
            </a:r>
          </a:p>
          <a:p>
            <a:endParaRPr lang="en-US" dirty="0" smtClean="0"/>
          </a:p>
          <a:p>
            <a:r>
              <a:rPr lang="en-US" dirty="0" smtClean="0"/>
              <a:t>-</a:t>
            </a:r>
            <a:r>
              <a:rPr lang="fr-BE" dirty="0" smtClean="0"/>
              <a:t>Aider la personne en cas de besoin </a:t>
            </a:r>
            <a:r>
              <a:rPr lang="fr-BE" dirty="0" smtClean="0"/>
              <a:t>à retrouver des </a:t>
            </a:r>
            <a:r>
              <a:rPr lang="fr-BE" dirty="0" smtClean="0"/>
              <a:t>connaissances à partir du modèle cognitif humain (HCM)</a:t>
            </a:r>
            <a:r>
              <a:rPr lang="en-US" dirty="0"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8" y="2420888"/>
            <a:ext cx="4968552" cy="2659932"/>
          </a:xfrm>
          <a:prstGeom prst="rect">
            <a:avLst/>
          </a:prstGeom>
        </p:spPr>
      </p:pic>
      <p:sp>
        <p:nvSpPr>
          <p:cNvPr id="2" name="Titre 1"/>
          <p:cNvSpPr>
            <a:spLocks noGrp="1"/>
          </p:cNvSpPr>
          <p:nvPr>
            <p:ph type="title"/>
          </p:nvPr>
        </p:nvSpPr>
        <p:spPr/>
        <p:txBody>
          <a:bodyPr/>
          <a:lstStyle/>
          <a:p>
            <a:r>
              <a:rPr lang="fr-FR" noProof="0" dirty="0" err="1" smtClean="0"/>
              <a:t>Behavior</a:t>
            </a:r>
            <a:r>
              <a:rPr lang="fr-FR" noProof="0" dirty="0" smtClean="0"/>
              <a:t> Unit Goal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4"/>
          <p:cNvSpPr txBox="1">
            <a:spLocks noGrp="1"/>
          </p:cNvSpPr>
          <p:nvPr>
            <p:ph idx="1"/>
          </p:nvPr>
        </p:nvSpPr>
        <p:spPr>
          <a:xfrm>
            <a:off x="-1198" y="1325210"/>
            <a:ext cx="4762872" cy="5244513"/>
          </a:xfrm>
          <a:prstGeom prst="rect">
            <a:avLst/>
          </a:prstGeom>
          <a:noFill/>
        </p:spPr>
        <p:txBody>
          <a:bodyPr wrap="square" rtlCol="0">
            <a:spAutoFit/>
          </a:bodyPr>
          <a:lstStyle/>
          <a:p>
            <a:pPr marL="358775" indent="-358775"/>
            <a:r>
              <a:rPr lang="fr-FR" noProof="0" dirty="0" smtClean="0">
                <a:solidFill>
                  <a:schemeClr val="tx1"/>
                </a:solidFill>
              </a:rPr>
              <a:t>-    Concept-clef dans le langage : </a:t>
            </a:r>
            <a:r>
              <a:rPr lang="fr-FR" b="1" noProof="0" dirty="0" smtClean="0">
                <a:solidFill>
                  <a:schemeClr val="tx1"/>
                </a:solidFill>
              </a:rPr>
              <a:t>unité de comportement</a:t>
            </a:r>
            <a:r>
              <a:rPr lang="fr-FR" i="1" noProof="0" dirty="0" smtClean="0">
                <a:solidFill>
                  <a:schemeClr val="tx1"/>
                </a:solidFill>
              </a:rPr>
              <a:t>, </a:t>
            </a:r>
            <a:r>
              <a:rPr lang="fr-FR" noProof="0" dirty="0" smtClean="0">
                <a:solidFill>
                  <a:schemeClr val="tx1"/>
                </a:solidFill>
              </a:rPr>
              <a:t>correspondant à un "cas d'utilisation"</a:t>
            </a:r>
          </a:p>
          <a:p>
            <a:pPr marL="457200" indent="-457200">
              <a:buFontTx/>
              <a:buChar char="-"/>
            </a:pPr>
            <a:r>
              <a:rPr lang="fr-FR" b="1" noProof="0" dirty="0" smtClean="0">
                <a:solidFill>
                  <a:schemeClr val="tx1"/>
                </a:solidFill>
              </a:rPr>
              <a:t>Cas d’utilisation  : </a:t>
            </a:r>
            <a:r>
              <a:rPr lang="fr-FR" noProof="0" dirty="0" smtClean="0">
                <a:solidFill>
                  <a:schemeClr val="tx1"/>
                </a:solidFill>
              </a:rPr>
              <a:t>ensemble d'opérations qui permettent d’atteindre un but dans la vie quotidienne</a:t>
            </a:r>
            <a:br>
              <a:rPr lang="fr-FR" noProof="0" dirty="0" smtClean="0">
                <a:solidFill>
                  <a:schemeClr val="tx1"/>
                </a:solidFill>
              </a:rPr>
            </a:br>
            <a:r>
              <a:rPr lang="fr-FR" noProof="0" dirty="0" smtClean="0">
                <a:solidFill>
                  <a:schemeClr val="tx1"/>
                </a:solidFill>
              </a:rPr>
              <a:t>(ex. )</a:t>
            </a:r>
          </a:p>
          <a:p>
            <a:pPr marL="457200" indent="-457200">
              <a:buFontTx/>
              <a:buChar char="-"/>
            </a:pPr>
            <a:r>
              <a:rPr lang="fr-FR" b="1" noProof="0" dirty="0" smtClean="0">
                <a:solidFill>
                  <a:schemeClr val="tx1"/>
                </a:solidFill>
              </a:rPr>
              <a:t>Opération :</a:t>
            </a:r>
            <a:r>
              <a:rPr lang="fr-FR" noProof="0" dirty="0" smtClean="0">
                <a:solidFill>
                  <a:schemeClr val="tx1"/>
                </a:solidFill>
              </a:rPr>
              <a:t> définie à partir de contrats (pré-/post-conditions).</a:t>
            </a:r>
            <a:endParaRPr lang="fr-FR" noProof="0"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Permet la gestion du </a:t>
            </a:r>
            <a:r>
              <a:rPr lang="fr-FR" noProof="0" dirty="0" err="1" smtClean="0">
                <a:solidFill>
                  <a:schemeClr val="tx1"/>
                </a:solidFill>
              </a:rPr>
              <a:t>context</a:t>
            </a:r>
            <a:r>
              <a:rPr lang="fr-FR" dirty="0" smtClean="0">
                <a:solidFill>
                  <a:schemeClr val="tx1"/>
                </a:solidFill>
              </a:rPr>
              <a:t>e au travers d’opérations obéissant à des contrats</a:t>
            </a: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Semble monolithique : lié à une technologie propriétaire</a:t>
            </a:r>
            <a:endParaRPr lang="fr-FR" noProof="0" dirty="0" smtClean="0">
              <a:solidFill>
                <a:schemeClr val="tx1"/>
              </a:solidFill>
            </a:endParaRPr>
          </a:p>
        </p:txBody>
      </p:sp>
    </p:spTree>
    <p:extLst>
      <p:ext uri="{BB962C8B-B14F-4D97-AF65-F5344CB8AC3E}">
        <p14:creationId xmlns:p14="http://schemas.microsoft.com/office/powerpoint/2010/main" val="2536920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Conclusion</a:t>
            </a:r>
            <a:endParaRPr lang="fr-FR" noProof="0" dirty="0"/>
          </a:p>
        </p:txBody>
      </p:sp>
      <p:sp>
        <p:nvSpPr>
          <p:cNvPr id="3" name="Espace réservé du contenu 2"/>
          <p:cNvSpPr>
            <a:spLocks noGrp="1"/>
          </p:cNvSpPr>
          <p:nvPr>
            <p:ph idx="1"/>
          </p:nvPr>
        </p:nvSpPr>
        <p:spPr>
          <a:xfrm>
            <a:off x="457200" y="1388282"/>
            <a:ext cx="7139136" cy="5058078"/>
          </a:xfrm>
        </p:spPr>
        <p:txBody>
          <a:bodyPr/>
          <a:lstStyle/>
          <a:p>
            <a:pPr marL="457200" indent="-457200">
              <a:buFont typeface="Arial" panose="020B0604020202020204" pitchFamily="34" charset="0"/>
              <a:buChar char="•"/>
            </a:pPr>
            <a:r>
              <a:rPr lang="fr-FR" sz="2800" noProof="0" dirty="0" smtClean="0">
                <a:solidFill>
                  <a:schemeClr val="tx1"/>
                </a:solidFill>
                <a:latin typeface="+mn-lt"/>
              </a:rPr>
              <a:t>Couches IOT</a:t>
            </a:r>
          </a:p>
          <a:p>
            <a:pPr marL="640800" lvl="1" indent="-457200">
              <a:buFont typeface="Wingdings" panose="05000000000000000000" pitchFamily="2" charset="2"/>
              <a:buChar char="§"/>
            </a:pPr>
            <a:r>
              <a:rPr lang="fr-FR" sz="2800" noProof="0" dirty="0" smtClean="0">
                <a:solidFill>
                  <a:schemeClr val="tx1"/>
                </a:solidFill>
                <a:latin typeface="+mn-lt"/>
              </a:rPr>
              <a:t>Protocoles d’application.</a:t>
            </a:r>
          </a:p>
          <a:p>
            <a:pPr marL="640800" lvl="1" indent="-4572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DSL</a:t>
            </a:r>
          </a:p>
          <a:p>
            <a:pPr marL="526500" lvl="1" indent="-342900">
              <a:buFont typeface="Wingdings" panose="05000000000000000000" pitchFamily="2" charset="2"/>
              <a:buChar char="§"/>
            </a:pPr>
            <a:r>
              <a:rPr lang="fr-FR" sz="2800" noProof="0" dirty="0" smtClean="0">
                <a:solidFill>
                  <a:schemeClr val="tx1"/>
                </a:solidFill>
                <a:latin typeface="+mn-lt"/>
              </a:rPr>
              <a:t>Configuration </a:t>
            </a:r>
          </a:p>
          <a:p>
            <a:pPr marL="526500" lvl="1" indent="-342900">
              <a:buFont typeface="Wingdings" panose="05000000000000000000" pitchFamily="2" charset="2"/>
              <a:buChar char="§"/>
            </a:pPr>
            <a:r>
              <a:rPr lang="fr-FR" sz="2800" noProof="0" dirty="0" smtClean="0">
                <a:solidFill>
                  <a:schemeClr val="tx1"/>
                </a:solidFill>
                <a:latin typeface="+mn-lt"/>
              </a:rPr>
              <a:t>Business </a:t>
            </a:r>
            <a:r>
              <a:rPr lang="fr-FR" sz="2800" noProof="0" dirty="0" err="1" smtClean="0">
                <a:solidFill>
                  <a:schemeClr val="tx1"/>
                </a:solidFill>
                <a:latin typeface="+mn-lt"/>
              </a:rPr>
              <a:t>Rules</a:t>
            </a:r>
            <a:endParaRPr lang="fr-FR" sz="2800" noProof="0" dirty="0" smtClean="0">
              <a:solidFill>
                <a:schemeClr val="tx1"/>
              </a:solidFill>
              <a:latin typeface="+mn-lt"/>
            </a:endParaRPr>
          </a:p>
          <a:p>
            <a:pPr marL="526500" lvl="1" indent="-3429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Solution existantes</a:t>
            </a:r>
          </a:p>
          <a:p>
            <a:pPr marL="640800" lvl="1" indent="-457200">
              <a:buFont typeface="Wingdings" panose="05000000000000000000" pitchFamily="2" charset="2"/>
              <a:buChar char="§"/>
            </a:pPr>
            <a:r>
              <a:rPr lang="fr-FR" sz="2800" noProof="0" dirty="0" err="1" smtClean="0">
                <a:solidFill>
                  <a:schemeClr val="tx1"/>
                </a:solidFill>
                <a:latin typeface="+mn-lt"/>
              </a:rPr>
              <a:t>ThingML</a:t>
            </a:r>
            <a:r>
              <a:rPr lang="fr-FR" sz="2800" noProof="0" dirty="0" smtClean="0">
                <a:solidFill>
                  <a:schemeClr val="tx1"/>
                </a:solidFill>
                <a:latin typeface="+mn-lt"/>
              </a:rPr>
              <a:t>, </a:t>
            </a:r>
            <a:r>
              <a:rPr lang="fr-FR" sz="2800" noProof="0" dirty="0" err="1" smtClean="0">
                <a:solidFill>
                  <a:schemeClr val="tx1"/>
                </a:solidFill>
                <a:latin typeface="+mn-lt"/>
              </a:rPr>
              <a:t>SmartThing</a:t>
            </a:r>
            <a:r>
              <a:rPr lang="fr-FR" sz="2800" noProof="0" dirty="0" smtClean="0">
                <a:solidFill>
                  <a:schemeClr val="tx1"/>
                </a:solidFill>
                <a:latin typeface="+mn-lt"/>
              </a:rPr>
              <a:t>, HBMS. </a:t>
            </a:r>
          </a:p>
          <a:p>
            <a:pPr lvl="1"/>
            <a:endParaRPr lang="fr-FR" sz="2800" noProof="0" dirty="0" smtClean="0">
              <a:latin typeface="+mn-lt"/>
            </a:endParaRPr>
          </a:p>
          <a:p>
            <a:pPr lvl="1"/>
            <a:endParaRPr lang="fr-FR" sz="2800" noProof="0" dirty="0" smtClean="0">
              <a:latin typeface="+mn-lt"/>
            </a:endParaRPr>
          </a:p>
          <a:p>
            <a:pPr lvl="1"/>
            <a:endParaRPr lang="fr-FR" sz="2800" noProof="0" dirty="0" smtClean="0">
              <a:latin typeface="+mn-lt"/>
            </a:endParaRPr>
          </a:p>
          <a:p>
            <a:pPr marL="526500" lvl="1" indent="-342900">
              <a:buFont typeface="Wingdings" panose="05000000000000000000" pitchFamily="2" charset="2"/>
              <a:buChar char="§"/>
            </a:pPr>
            <a:endParaRPr lang="fr-FR" noProof="0" dirty="0" smtClean="0"/>
          </a:p>
          <a:p>
            <a:pPr lvl="1"/>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Tree>
    <p:extLst>
      <p:ext uri="{BB962C8B-B14F-4D97-AF65-F5344CB8AC3E}">
        <p14:creationId xmlns:p14="http://schemas.microsoft.com/office/powerpoint/2010/main" val="877360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Perspectives</a:t>
            </a:r>
            <a:endParaRPr lang="fr-FR" noProof="0" dirty="0"/>
          </a:p>
        </p:txBody>
      </p:sp>
      <p:sp>
        <p:nvSpPr>
          <p:cNvPr id="3" name="Espace réservé du contenu 2"/>
          <p:cNvSpPr>
            <a:spLocks noGrp="1"/>
          </p:cNvSpPr>
          <p:nvPr>
            <p:ph idx="1"/>
          </p:nvPr>
        </p:nvSpPr>
        <p:spPr>
          <a:xfrm>
            <a:off x="457200" y="1388282"/>
            <a:ext cx="6203032" cy="5058078"/>
          </a:xfrm>
        </p:spPr>
        <p:txBody>
          <a:bodyPr/>
          <a:lstStyle/>
          <a:p>
            <a:pPr marL="640800" lvl="1" indent="-457200">
              <a:buFont typeface="+mj-lt"/>
              <a:buAutoNum type="arabicPeriod"/>
            </a:pPr>
            <a:r>
              <a:rPr lang="fr-FR" noProof="0" dirty="0" smtClean="0"/>
              <a:t> </a:t>
            </a:r>
            <a:r>
              <a:rPr lang="fr-FR" sz="2800" noProof="0" dirty="0" smtClean="0">
                <a:latin typeface="+mn-lt"/>
              </a:rPr>
              <a:t>Enrichir le DSL.</a:t>
            </a: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 Développer le middleware/</a:t>
            </a:r>
            <a:r>
              <a:rPr lang="fr-FR" sz="2800" noProof="0" dirty="0" err="1" smtClean="0">
                <a:latin typeface="+mn-lt"/>
              </a:rPr>
              <a:t>wrapper</a:t>
            </a: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Contexte ( au long terme)</a:t>
            </a:r>
            <a:endParaRPr lang="fr-FR" sz="2800" noProof="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FR" sz="3600" noProof="0" dirty="0" smtClean="0"/>
              <a:t>Défis sociétaux</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Personnes âgées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FR" dirty="0" smtClean="0">
                <a:solidFill>
                  <a:schemeClr val="tx1"/>
                </a:solidFill>
              </a:rPr>
              <a:t>Favoriser l’</a:t>
            </a:r>
            <a:r>
              <a:rPr lang="fr-FR" noProof="0" dirty="0" smtClean="0">
                <a:solidFill>
                  <a:schemeClr val="tx1"/>
                </a:solidFill>
              </a:rPr>
              <a:t>indépendance de la prise de décision.</a:t>
            </a:r>
          </a:p>
          <a:p>
            <a:pPr marL="857250" lvl="1" indent="-457200" algn="just">
              <a:buFont typeface="Arial" panose="020B0604020202020204" pitchFamily="34" charset="0"/>
              <a:buChar char="•"/>
            </a:pPr>
            <a:endParaRPr lang="fr-FR" noProof="0" dirty="0" smtClean="0">
              <a:solidFill>
                <a:schemeClr val="tx1"/>
              </a:solidFill>
            </a:endParaRPr>
          </a:p>
          <a:p>
            <a:pPr marL="857250" lvl="1" indent="-457200" algn="just">
              <a:buFont typeface="Arial" panose="020B0604020202020204" pitchFamily="34" charset="0"/>
              <a:buChar char="•"/>
            </a:pPr>
            <a:r>
              <a:rPr lang="fr-FR" noProof="0" dirty="0" smtClean="0">
                <a:solidFill>
                  <a:schemeClr val="tx1"/>
                </a:solidFill>
              </a:rPr>
              <a:t>Permettre aux personnes d’exécuter leur tâches quotidiennes de manière autonome </a:t>
            </a:r>
          </a:p>
          <a:p>
            <a:pPr marL="857250" lvl="1" indent="-457200" algn="just">
              <a:buFont typeface="Arial" panose="020B0604020202020204" pitchFamily="34" charset="0"/>
              <a:buChar char="•"/>
            </a:pPr>
            <a:endParaRPr lang="fr-FR" sz="2400" noProof="0" dirty="0" smtClean="0"/>
          </a:p>
          <a:p>
            <a:pPr marL="400050" lvl="1" indent="0">
              <a:buNone/>
            </a:pPr>
            <a:endParaRPr lang="fr-FR" sz="3200" noProof="0" dirty="0" smtClean="0"/>
          </a:p>
          <a:p>
            <a:pPr marL="0" indent="0">
              <a:buNone/>
            </a:pPr>
            <a:endParaRPr lang="fr-FR" sz="2400" noProof="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noProof="0" dirty="0" smtClean="0"/>
              <a:t>Smart Home pour personnes âgés</a:t>
            </a:r>
            <a:endParaRPr lang="fr-FR" sz="4000" noProof="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1" noProof="0" dirty="0" smtClean="0"/>
              <a:t>Agenda</a:t>
            </a:r>
            <a:endParaRPr lang="fr-FR" b="1" noProof="0"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noProof="0" dirty="0" smtClean="0">
                <a:solidFill>
                  <a:schemeClr val="tx1"/>
                </a:solidFill>
              </a:rPr>
              <a:t>Internet des Objets</a:t>
            </a:r>
          </a:p>
          <a:p>
            <a:pPr marL="914400" indent="-914400">
              <a:lnSpc>
                <a:spcPct val="150000"/>
              </a:lnSpc>
              <a:buClr>
                <a:srgbClr val="36A63A"/>
              </a:buClr>
              <a:buFont typeface="+mj-lt"/>
              <a:buAutoNum type="arabicPeriod"/>
            </a:pPr>
            <a:r>
              <a:rPr lang="fr-FR" sz="3200" noProof="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noProof="0" dirty="0" smtClean="0">
                <a:solidFill>
                  <a:schemeClr val="tx1"/>
                </a:solidFill>
              </a:rPr>
              <a:t>Notre proposition: un DSL pour l’</a:t>
            </a:r>
            <a:r>
              <a:rPr lang="fr-FR" sz="3200" noProof="0" dirty="0" err="1" smtClean="0">
                <a:solidFill>
                  <a:schemeClr val="tx1"/>
                </a:solidFill>
              </a:rPr>
              <a:t>IoT</a:t>
            </a:r>
            <a:r>
              <a:rPr lang="fr-FR" sz="3200" noProof="0" dirty="0" smtClean="0">
                <a:solidFill>
                  <a:schemeClr val="tx1"/>
                </a:solidFill>
              </a:rPr>
              <a:t> tenant compte du contexte</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Solutions existantes</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FR" noProof="0" dirty="0" smtClean="0"/>
              <a:t>COUCHES EN </a:t>
            </a:r>
            <a:r>
              <a:rPr lang="fr-FR" noProof="0" dirty="0" err="1" smtClean="0"/>
              <a:t>IoT</a:t>
            </a:r>
            <a:endParaRPr lang="fr-FR" noProof="0"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72806</TotalTime>
  <Words>1546</Words>
  <Application>Microsoft Office PowerPoint</Application>
  <PresentationFormat>Affichage à l'écran (4:3)</PresentationFormat>
  <Paragraphs>374</Paragraphs>
  <Slides>39</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39</vt:i4>
      </vt:variant>
    </vt:vector>
  </HeadingPairs>
  <TitlesOfParts>
    <vt:vector size="49" baseType="lpstr">
      <vt:lpstr>ＭＳ Ｐゴシック</vt:lpstr>
      <vt:lpstr>Arial</vt:lpstr>
      <vt:lpstr>Calibri</vt:lpstr>
      <vt:lpstr>Courier</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SmartThing</vt:lpstr>
      <vt:lpstr>Comparaison</vt:lpstr>
      <vt:lpstr>HBMS</vt:lpstr>
      <vt:lpstr>Behavior Unit Goal</vt:lpstr>
      <vt:lpstr>Comparaison</vt:lpstr>
      <vt:lpstr>Conclusion</vt:lpstr>
      <vt:lpstr>Perspectives</vt:lpstr>
    </vt:vector>
  </TitlesOfParts>
  <Company>FUNDP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Moussa Amrani</cp:lastModifiedBy>
  <cp:revision>1291</cp:revision>
  <cp:lastPrinted>2016-08-18T16:35:47Z</cp:lastPrinted>
  <dcterms:created xsi:type="dcterms:W3CDTF">2003-10-08T07:15:15Z</dcterms:created>
  <dcterms:modified xsi:type="dcterms:W3CDTF">2016-09-05T09:07:00Z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